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7EdCDJG86GfVZGm3z2iQ2fUlg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1000135" y="3098875"/>
            <a:ext cx="6441122" cy="59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  <a:defRPr sz="2100" b="0" i="0"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9"/>
            <a:ext cx="1274763" cy="5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-6348" y="756099"/>
            <a:ext cx="9159875" cy="10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  <a:defRPr sz="2100" b="0" i="0"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0" y="6218969"/>
            <a:ext cx="1274763" cy="552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1334050" y="2262950"/>
            <a:ext cx="61467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</a:pPr>
            <a:r>
              <a:rPr lang="en-GB" sz="3600" b="1">
                <a:latin typeface="Montserrat"/>
                <a:ea typeface="Montserrat"/>
                <a:cs typeface="Montserrat"/>
                <a:sym typeface="Montserrat"/>
              </a:rPr>
              <a:t>Exercise session 4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Week 5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653650" y="1049975"/>
            <a:ext cx="7953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25" y="1596575"/>
            <a:ext cx="7585350" cy="2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685299" y="4072850"/>
            <a:ext cx="5031877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Flow (livestock–cultivation, i.e. </a:t>
            </a:r>
            <a:r>
              <a:rPr lang="en-GB" sz="1400" b="1" i="1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manure</a:t>
            </a:r>
            <a:r>
              <a:rPr lang="en-GB" sz="1400" b="1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400" b="1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Total input = 1 + 15 = 16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Known output from livestock production = 2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Assuming steady state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manure = 16 - 2 = </a:t>
            </a:r>
            <a:r>
              <a:rPr lang="en-GB" sz="14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Flow (cultivation–soil, i.e. </a:t>
            </a:r>
            <a:r>
              <a:rPr lang="en-GB" sz="1400" b="1" i="1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decomposition</a:t>
            </a:r>
            <a:r>
              <a:rPr lang="en-GB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4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Total input = 30 + 5 + </a:t>
            </a:r>
            <a:r>
              <a:rPr lang="en-GB" sz="14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49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Known outputs from cultivation = 15 + 2 = 17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Assuming steady state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decomposition = 49 - 17 = </a:t>
            </a:r>
            <a:r>
              <a:rPr lang="en-GB" sz="14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3508050" y="2796550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4747450" y="2227575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653650" y="1049975"/>
            <a:ext cx="7953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25" y="1596575"/>
            <a:ext cx="7585350" cy="2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685300" y="4072850"/>
            <a:ext cx="5071066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Flow (livestock–cultivation, i.e. </a:t>
            </a:r>
            <a:r>
              <a:rPr lang="en-GB" sz="1400" b="1" i="1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manure</a:t>
            </a:r>
            <a:r>
              <a:rPr lang="en-GB" sz="1400" b="1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400" b="1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Total input = 1 + 15 = 16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Known output from livestock production = 2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Assuming steady state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manure = 16 - 2 = </a:t>
            </a:r>
            <a:r>
              <a:rPr lang="en-GB" sz="14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Flow (cultivation–soil, i.e. </a:t>
            </a:r>
            <a:r>
              <a:rPr lang="en-GB" sz="1400" b="1" i="1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decomposition</a:t>
            </a:r>
            <a:r>
              <a:rPr lang="en-GB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4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Total input = 30 + 5 + </a:t>
            </a:r>
            <a:r>
              <a:rPr lang="en-GB" sz="14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49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Known outputs from cultivation = 15 + 2 = 17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Assuming steady state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decomposition = 49 - 17 = </a:t>
            </a:r>
            <a:r>
              <a:rPr lang="en-GB" sz="14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3508050" y="2796550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747450" y="2227575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5089150" y="4072850"/>
            <a:ext cx="34488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Stock in soil:</a:t>
            </a:r>
            <a:endParaRPr sz="14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Stock/</a:t>
            </a:r>
            <a:r>
              <a:rPr lang="en-GB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</a:t>
            </a:r>
            <a:r>
              <a:rPr lang="en-GB"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- 2 = 30</a:t>
            </a:r>
            <a:endParaRPr sz="1400" b="0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295125" y="2464875"/>
            <a:ext cx="920400" cy="1647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488" y="3568400"/>
            <a:ext cx="6059625" cy="2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8025" y="5749975"/>
            <a:ext cx="5262850" cy="6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transfer coefficient of the runoff to water for the entire system.</a:t>
            </a:r>
            <a:endParaRPr sz="1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653650" y="1049975"/>
            <a:ext cx="7953300" cy="4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 </a:t>
            </a:r>
            <a:r>
              <a:rPr lang="en-GB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cultivation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which includes the vegetation itself, </a:t>
            </a:r>
            <a:r>
              <a:rPr lang="en-GB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livestock production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GB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soil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To feed the livestock, the farmer uses both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internal fodder (1 and 15 gCd/y respectively). The products from the livestock (milk and meat) have a cadmium content of 2 gCd/y and are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manure is used to fertilise the crops. The cadmium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 cadmium content of 5 gCd/y for the cultivation. We assume that all these cadmium inputs are assimilated by the vegetal cover and the concentration in the harvest is 17 gCd/y. Part of it is sold to the local market (2 gCd/y) and the rest is used as fodder. All the crop by–products decompose on the land to feed the soil. There is some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from the soil into the water.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6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53650" y="5334000"/>
            <a:ext cx="795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 </a:t>
            </a:r>
            <a:r>
              <a:rPr lang="en-GB" sz="13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cultivation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which includes the vegetation itself, </a:t>
            </a:r>
            <a:r>
              <a:rPr lang="en-GB" sz="13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livestock production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GB" sz="13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soil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To feed the livestock, the farmer uses both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internal fodder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(1 and 15 gCd/y respectively). The products from the livestock (milk and meat) have a cadmium content of 2 gCd/y and are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manure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used to fertilise the crops. The cadmium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a cadmium content of 5 gCd/y for the cultivation. We assume that all these cadmium inputs are assimilated by the vegetal cover and the concentration in the harvest is 17 gCd/y. Part of it is sold to the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 market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(2 gCd/y) and the rest is used as fodder.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the crop by–products decompose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the land to feed the soil. There is some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from the soil i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nto the water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265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4983975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3265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Livestock production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362700" y="3902425"/>
            <a:ext cx="4265100" cy="2159100"/>
          </a:xfrm>
          <a:prstGeom prst="roundRect">
            <a:avLst>
              <a:gd name="adj" fmla="val 6146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2401525" y="6061525"/>
            <a:ext cx="203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enterprise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2362700" y="3902425"/>
            <a:ext cx="4265100" cy="2159100"/>
          </a:xfrm>
          <a:prstGeom prst="roundRect">
            <a:avLst>
              <a:gd name="adj" fmla="val 6146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cultivation, which includes the vegetation itself, livestock production, and soil. To feed the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livestock, the farmer uses both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internal fodder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(1 and 15 gCd/y respectively). The products from the livestock (milk and meat) have a cadmium content of 2 gCd/y and ar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manure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used to fertilise the crops. The cadmium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 cadmium content of 5 gCd/y for the cultivation. We assume that all these cadmium inputs are assimilated by the vegetal cover and the concentration in the harvest is 17 gCd/y. Part of it is sold to the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(2 gCd/y) and the rest is used as fodder.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crop by–products decompose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land to feed the soil. There is some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from the soil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 the water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265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4983975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3265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Livestock production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2401525" y="6061525"/>
            <a:ext cx="203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enterprise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862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5"/>
          <p:cNvCxnSpPr>
            <a:stCxn id="122" idx="3"/>
            <a:endCxn id="120" idx="1"/>
          </p:cNvCxnSpPr>
          <p:nvPr/>
        </p:nvCxnSpPr>
        <p:spPr>
          <a:xfrm>
            <a:off x="2092300" y="548387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" name="Google Shape;124;p5"/>
          <p:cNvCxnSpPr/>
          <p:nvPr/>
        </p:nvCxnSpPr>
        <p:spPr>
          <a:xfrm rot="-5400000" flipH="1">
            <a:off x="3954225" y="500472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" name="Google Shape;125;p5"/>
          <p:cNvSpPr txBox="1"/>
          <p:nvPr/>
        </p:nvSpPr>
        <p:spPr>
          <a:xfrm>
            <a:off x="2592750" y="542627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172325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681075" y="6318200"/>
            <a:ext cx="1132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Unit: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[gCd/y]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362700" y="3902425"/>
            <a:ext cx="4265100" cy="2159100"/>
          </a:xfrm>
          <a:prstGeom prst="roundRect">
            <a:avLst>
              <a:gd name="adj" fmla="val 6146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cultivation, which includes the vegetation itself, livestock production, and soil. To feed the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livestock, 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farmer uses both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internal fodder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(1 an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15 gCd/y respectively). The products from the livestock (milk and meat) have a cadmium content of 2 gCd/y and ar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manure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used to fertilise the crops. The cadmium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 cadmium content of 5 gCd/y for the cultivation. We assume that all these cadmium inputs are assimilated by the vegetal cover and the concentration in the harvest is 17 gCd/y. Part of it is sold to the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(2 gCd/y) and the rest is used as fodder.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crop by–products decompose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land to feed the soil. There is some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from the soil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 the water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265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983975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265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Livestock production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2401525" y="6061525"/>
            <a:ext cx="203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enterprise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862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6"/>
          <p:cNvCxnSpPr>
            <a:stCxn id="139" idx="3"/>
            <a:endCxn id="137" idx="1"/>
          </p:cNvCxnSpPr>
          <p:nvPr/>
        </p:nvCxnSpPr>
        <p:spPr>
          <a:xfrm>
            <a:off x="2092300" y="548387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1" name="Google Shape;141;p6"/>
          <p:cNvCxnSpPr/>
          <p:nvPr/>
        </p:nvCxnSpPr>
        <p:spPr>
          <a:xfrm rot="-5400000" flipH="1">
            <a:off x="3954225" y="500472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" name="Google Shape;142;p6"/>
          <p:cNvSpPr/>
          <p:nvPr/>
        </p:nvSpPr>
        <p:spPr>
          <a:xfrm>
            <a:off x="862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67882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market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6"/>
          <p:cNvCxnSpPr>
            <a:stCxn id="137" idx="3"/>
            <a:endCxn id="143" idx="1"/>
          </p:cNvCxnSpPr>
          <p:nvPr/>
        </p:nvCxnSpPr>
        <p:spPr>
          <a:xfrm>
            <a:off x="4495300" y="5483875"/>
            <a:ext cx="2292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p6"/>
          <p:cNvCxnSpPr/>
          <p:nvPr/>
        </p:nvCxnSpPr>
        <p:spPr>
          <a:xfrm rot="-5400000">
            <a:off x="3440975" y="500467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6" name="Google Shape;146;p6"/>
          <p:cNvCxnSpPr>
            <a:stCxn id="142" idx="3"/>
            <a:endCxn id="135" idx="1"/>
          </p:cNvCxnSpPr>
          <p:nvPr/>
        </p:nvCxnSpPr>
        <p:spPr>
          <a:xfrm>
            <a:off x="2092300" y="452622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7" name="Google Shape;147;p6"/>
          <p:cNvSpPr txBox="1"/>
          <p:nvPr/>
        </p:nvSpPr>
        <p:spPr>
          <a:xfrm>
            <a:off x="2592750" y="542627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5681075" y="6318200"/>
            <a:ext cx="1132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Unit: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[gCd/y]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4172325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2476288" y="420822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3310063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021138" y="542627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2362700" y="3902425"/>
            <a:ext cx="4265100" cy="2159100"/>
          </a:xfrm>
          <a:prstGeom prst="roundRect">
            <a:avLst>
              <a:gd name="adj" fmla="val 6146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cultivation, which includes the vegetation itself, livestock production, and soil. To feed the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livestock, 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farmer uses both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internal fodder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(1 an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15 gCd/y respectively). The products from the livestock (milk and meat) have a cadmium content of 2 gCd/y and ar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manure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used to fertilise the crops. The cadmium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300" b="0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a cadmium content of 5 gCd/y for the cultivation. We assume that all these cadmium inputs are assimilated by the vegetal cover and the concentration in the harvest is 17 gCd/y. Part of it is sold to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(2 gCd/y) and the rest is used as fodder.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crop by–products decompose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land to feed the soil. There is some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from the soil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into the water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265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4983975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265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Livestock production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2401525" y="6061525"/>
            <a:ext cx="203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enterprise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862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7"/>
          <p:cNvCxnSpPr>
            <a:stCxn id="164" idx="3"/>
            <a:endCxn id="162" idx="1"/>
          </p:cNvCxnSpPr>
          <p:nvPr/>
        </p:nvCxnSpPr>
        <p:spPr>
          <a:xfrm>
            <a:off x="2092300" y="548387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" name="Google Shape;166;p7"/>
          <p:cNvCxnSpPr/>
          <p:nvPr/>
        </p:nvCxnSpPr>
        <p:spPr>
          <a:xfrm rot="-5400000" flipH="1">
            <a:off x="3954225" y="500472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7"/>
          <p:cNvSpPr/>
          <p:nvPr/>
        </p:nvSpPr>
        <p:spPr>
          <a:xfrm>
            <a:off x="862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67882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market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7"/>
          <p:cNvCxnSpPr>
            <a:stCxn id="162" idx="3"/>
            <a:endCxn id="168" idx="1"/>
          </p:cNvCxnSpPr>
          <p:nvPr/>
        </p:nvCxnSpPr>
        <p:spPr>
          <a:xfrm>
            <a:off x="4495300" y="5483875"/>
            <a:ext cx="2292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7"/>
          <p:cNvCxnSpPr/>
          <p:nvPr/>
        </p:nvCxnSpPr>
        <p:spPr>
          <a:xfrm rot="-5400000">
            <a:off x="3440975" y="500467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7"/>
          <p:cNvCxnSpPr>
            <a:stCxn id="167" idx="3"/>
            <a:endCxn id="160" idx="1"/>
          </p:cNvCxnSpPr>
          <p:nvPr/>
        </p:nvCxnSpPr>
        <p:spPr>
          <a:xfrm>
            <a:off x="2092300" y="452622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7"/>
          <p:cNvSpPr txBox="1"/>
          <p:nvPr/>
        </p:nvSpPr>
        <p:spPr>
          <a:xfrm>
            <a:off x="2592750" y="542627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5681075" y="6318200"/>
            <a:ext cx="1132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Unit: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[gCd/y]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4172325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5021138" y="542627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2476288" y="420822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3310063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 rot="10800000" flipH="1">
            <a:off x="2092300" y="4707750"/>
            <a:ext cx="1190700" cy="66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9" name="Google Shape;179;p7"/>
          <p:cNvSpPr txBox="1"/>
          <p:nvPr/>
        </p:nvSpPr>
        <p:spPr>
          <a:xfrm>
            <a:off x="2401525" y="483652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7"/>
          <p:cNvCxnSpPr/>
          <p:nvPr/>
        </p:nvCxnSpPr>
        <p:spPr>
          <a:xfrm>
            <a:off x="4495300" y="4707675"/>
            <a:ext cx="2300700" cy="584100"/>
          </a:xfrm>
          <a:prstGeom prst="bentConnector3">
            <a:avLst>
              <a:gd name="adj1" fmla="val 126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1" name="Google Shape;181;p7"/>
          <p:cNvSpPr txBox="1"/>
          <p:nvPr/>
        </p:nvSpPr>
        <p:spPr>
          <a:xfrm>
            <a:off x="5021125" y="49762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2362700" y="3902425"/>
            <a:ext cx="4265100" cy="2159100"/>
          </a:xfrm>
          <a:prstGeom prst="roundRect">
            <a:avLst>
              <a:gd name="adj" fmla="val 6146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agricultural enterprise involves the processes of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cultivation, which includes the vegetation itself, livestock production, and soil. To feed the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livestock, 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farmer uses both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imported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internal fodder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(1 an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15 gCd/y respectively). The products from the livestock (milk and meat) have a cadmium content of 2 gCd/y and ar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sold on 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manure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used to fertilise the crops. The cadmium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fallout from the atmosphere 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the crops represents 30 gCd/y. The farmer also uses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artificial fertiliser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a cadmium content of 5 gCd/y for the cultivation. We assume that all these cadmium inputs are assimilated by the vegetal cover and the concentration in the harvest is 17 gCd/y. Part of it is sold to </a:t>
            </a:r>
            <a:r>
              <a:rPr lang="en-GB" sz="13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local market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(2 gCd/y) and the rest is used as fodder.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the crop by–products decompose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on the land to feed the soil. There is some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erosion and run–off</a:t>
            </a:r>
            <a:r>
              <a:rPr lang="en-GB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happening, which takes out 2 gCd/y </a:t>
            </a:r>
            <a:r>
              <a:rPr lang="en-GB" sz="1300" b="0" i="0" u="sng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from the soil into the water.</a:t>
            </a:r>
            <a:endParaRPr sz="1300" b="0" i="0" u="sng" strike="noStrike" cap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13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within 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lang="en-GB" sz="13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beyond</a:t>
            </a:r>
            <a:r>
              <a:rPr lang="en-GB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 boundaries (agricultural enterprise)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3265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4983975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3265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Livestock production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2401525" y="6061525"/>
            <a:ext cx="2035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enterprise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8623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8"/>
          <p:cNvCxnSpPr>
            <a:stCxn id="193" idx="3"/>
            <a:endCxn id="191" idx="1"/>
          </p:cNvCxnSpPr>
          <p:nvPr/>
        </p:nvCxnSpPr>
        <p:spPr>
          <a:xfrm>
            <a:off x="2092300" y="548387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/>
          <p:nvPr/>
        </p:nvCxnSpPr>
        <p:spPr>
          <a:xfrm rot="-5400000" flipH="1">
            <a:off x="3954225" y="500472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6" name="Google Shape;196;p8"/>
          <p:cNvSpPr/>
          <p:nvPr/>
        </p:nvSpPr>
        <p:spPr>
          <a:xfrm>
            <a:off x="8623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6788200" y="522287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market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8"/>
          <p:cNvCxnSpPr>
            <a:stCxn id="191" idx="3"/>
            <a:endCxn id="197" idx="1"/>
          </p:cNvCxnSpPr>
          <p:nvPr/>
        </p:nvCxnSpPr>
        <p:spPr>
          <a:xfrm>
            <a:off x="4495300" y="5483875"/>
            <a:ext cx="2292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9" name="Google Shape;199;p8"/>
          <p:cNvCxnSpPr/>
          <p:nvPr/>
        </p:nvCxnSpPr>
        <p:spPr>
          <a:xfrm rot="-5400000">
            <a:off x="3440975" y="5004675"/>
            <a:ext cx="435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0" name="Google Shape;200;p8"/>
          <p:cNvCxnSpPr>
            <a:stCxn id="196" idx="3"/>
            <a:endCxn id="189" idx="1"/>
          </p:cNvCxnSpPr>
          <p:nvPr/>
        </p:nvCxnSpPr>
        <p:spPr>
          <a:xfrm>
            <a:off x="2092300" y="4526225"/>
            <a:ext cx="1173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1" name="Google Shape;201;p8"/>
          <p:cNvSpPr txBox="1"/>
          <p:nvPr/>
        </p:nvSpPr>
        <p:spPr>
          <a:xfrm>
            <a:off x="2592750" y="542627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5681075" y="6318200"/>
            <a:ext cx="1132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Unit:</a:t>
            </a: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[gCd/y]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4172325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5021138" y="542627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2476288" y="420822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310063" y="48457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8"/>
          <p:cNvCxnSpPr/>
          <p:nvPr/>
        </p:nvCxnSpPr>
        <p:spPr>
          <a:xfrm rot="10800000" flipH="1">
            <a:off x="2092300" y="4707750"/>
            <a:ext cx="1190700" cy="66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8" name="Google Shape;208;p8"/>
          <p:cNvSpPr txBox="1"/>
          <p:nvPr/>
        </p:nvSpPr>
        <p:spPr>
          <a:xfrm>
            <a:off x="2401525" y="4836525"/>
            <a:ext cx="3273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8"/>
          <p:cNvCxnSpPr/>
          <p:nvPr/>
        </p:nvCxnSpPr>
        <p:spPr>
          <a:xfrm>
            <a:off x="4495300" y="4707675"/>
            <a:ext cx="2300700" cy="584100"/>
          </a:xfrm>
          <a:prstGeom prst="bentConnector3">
            <a:avLst>
              <a:gd name="adj1" fmla="val 126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0" name="Google Shape;210;p8"/>
          <p:cNvSpPr txBox="1"/>
          <p:nvPr/>
        </p:nvSpPr>
        <p:spPr>
          <a:xfrm>
            <a:off x="5021125" y="4976250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8"/>
          <p:cNvCxnSpPr>
            <a:stCxn id="189" idx="3"/>
            <a:endCxn id="190" idx="1"/>
          </p:cNvCxnSpPr>
          <p:nvPr/>
        </p:nvCxnSpPr>
        <p:spPr>
          <a:xfrm>
            <a:off x="4495300" y="4526225"/>
            <a:ext cx="4887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2" name="Google Shape;212;p8"/>
          <p:cNvSpPr txBox="1"/>
          <p:nvPr/>
        </p:nvSpPr>
        <p:spPr>
          <a:xfrm>
            <a:off x="4537125" y="419697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788200" y="4265225"/>
            <a:ext cx="1230000" cy="5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Hydrosphere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8"/>
          <p:cNvCxnSpPr>
            <a:stCxn id="190" idx="3"/>
            <a:endCxn id="213" idx="1"/>
          </p:cNvCxnSpPr>
          <p:nvPr/>
        </p:nvCxnSpPr>
        <p:spPr>
          <a:xfrm>
            <a:off x="6213975" y="4526225"/>
            <a:ext cx="574200" cy="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p8"/>
          <p:cNvSpPr txBox="1"/>
          <p:nvPr/>
        </p:nvSpPr>
        <p:spPr>
          <a:xfrm>
            <a:off x="6255825" y="4196975"/>
            <a:ext cx="4050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653650" y="1049975"/>
            <a:ext cx="79533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lphaUcPeriod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lphaUcPeriod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transfer coefficient of the run–off to water for the entire system.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75" y="3719725"/>
            <a:ext cx="7585350" cy="25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653650" y="1049975"/>
            <a:ext cx="79533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-GB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system as a quantitative flow chart and calculate the missing flows, as well as the stocks in the system.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722800" y="444700"/>
            <a:ext cx="7815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Exercise 1 — Cadmium metabolism in an agricultural enterprise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25" y="1596575"/>
            <a:ext cx="7585350" cy="2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685300" y="4072850"/>
            <a:ext cx="75852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Flow (livestock–cultivation, i.e. </a:t>
            </a:r>
            <a:r>
              <a:rPr lang="en-GB" sz="1400" b="1" i="1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manure</a:t>
            </a:r>
            <a:r>
              <a:rPr lang="en-GB" sz="1400" b="1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4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Total input = 1 + 15 = 16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Known output from livestock production = 2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Assuming steady state</a:t>
            </a: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manure = 16 - 2 = </a:t>
            </a:r>
            <a:r>
              <a:rPr lang="en-GB" sz="14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3508050" y="2796550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747450" y="2227575"/>
            <a:ext cx="286500" cy="23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D77D7E972E34C837CC973A52FFE09" ma:contentTypeVersion="16" ma:contentTypeDescription="Create a new document." ma:contentTypeScope="" ma:versionID="e8d0815deb971b68f28c07d32be67b58">
  <xsd:schema xmlns:xsd="http://www.w3.org/2001/XMLSchema" xmlns:xs="http://www.w3.org/2001/XMLSchema" xmlns:p="http://schemas.microsoft.com/office/2006/metadata/properties" xmlns:ns2="708d73de-0495-4335-b526-25e9a5686b67" xmlns:ns3="6129daf1-176f-4b1a-9ac7-5a859e119d61" targetNamespace="http://schemas.microsoft.com/office/2006/metadata/properties" ma:root="true" ma:fieldsID="3dca33f87e5959920ae4f0ee7f52434d" ns2:_="" ns3:_="">
    <xsd:import namespace="708d73de-0495-4335-b526-25e9a5686b67"/>
    <xsd:import namespace="6129daf1-176f-4b1a-9ac7-5a859e119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d73de-0495-4335-b526-25e9a5686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221fbda-75be-4c33-b0c8-319ad1a5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daf1-176f-4b1a-9ac7-5a859e119d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56fbfa-0b5c-45c0-be81-8e495ea148b1}" ma:internalName="TaxCatchAll" ma:showField="CatchAllData" ma:web="6129daf1-176f-4b1a-9ac7-5a859e119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d73de-0495-4335-b526-25e9a5686b67">
      <Terms xmlns="http://schemas.microsoft.com/office/infopath/2007/PartnerControls"/>
    </lcf76f155ced4ddcb4097134ff3c332f>
    <TaxCatchAll xmlns="6129daf1-176f-4b1a-9ac7-5a859e119d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0FBCA-A35B-4D37-A0ED-B06053A5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8d73de-0495-4335-b526-25e9a5686b67"/>
    <ds:schemaRef ds:uri="6129daf1-176f-4b1a-9ac7-5a859e119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EA309A-1BAC-43E8-81E7-9F5E955C6F25}">
  <ds:schemaRefs>
    <ds:schemaRef ds:uri="http://schemas.microsoft.com/office/2006/metadata/properties"/>
    <ds:schemaRef ds:uri="http://schemas.microsoft.com/office/infopath/2007/PartnerControls"/>
    <ds:schemaRef ds:uri="708d73de-0495-4335-b526-25e9a5686b67"/>
    <ds:schemaRef ds:uri="6129daf1-176f-4b1a-9ac7-5a859e119d61"/>
  </ds:schemaRefs>
</ds:datastoreItem>
</file>

<file path=customXml/itemProps3.xml><?xml version="1.0" encoding="utf-8"?>
<ds:datastoreItem xmlns:ds="http://schemas.openxmlformats.org/officeDocument/2006/customXml" ds:itemID="{724B7E6C-7561-4B7B-8588-1AB5BC78E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1856</Words>
  <Application>Microsoft Office PowerPoint</Application>
  <PresentationFormat>On-screen Show (4:3)</PresentationFormat>
  <Paragraphs>128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Impact</vt:lpstr>
      <vt:lpstr>Calibri</vt:lpstr>
      <vt:lpstr>Arial Narrow</vt:lpstr>
      <vt:lpstr>Montserrat</vt:lpstr>
      <vt:lpstr>Arial</vt:lpstr>
      <vt:lpstr>Office Theme</vt:lpstr>
      <vt:lpstr>Exercise session 4 Week 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session 4 Week 5</dc:title>
  <dc:creator>Jaïr Kees Evert Karel Campfens</dc:creator>
  <cp:lastModifiedBy>Jaïr Kees Evert Karel Campfens</cp:lastModifiedBy>
  <cp:revision>6</cp:revision>
  <dcterms:modified xsi:type="dcterms:W3CDTF">2025-10-09T11:27:18Z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0x0101002A2D77D7E972E34C837CC973A52FFE09</vt:lpwstr>
  </property>
  <property fmtid="{D5CDD505-2E9C-101B-9397-08002B2CF9AE}" pid="3" name="MediaServiceImageTags">
    <vt:lpwstr/>
  </property>
</Properties>
</file>